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6" r:id="rId7"/>
    <p:sldId id="277" r:id="rId8"/>
    <p:sldId id="273" r:id="rId9"/>
    <p:sldId id="275" r:id="rId10"/>
    <p:sldId id="284" r:id="rId11"/>
    <p:sldId id="276" r:id="rId12"/>
    <p:sldId id="267" r:id="rId13"/>
    <p:sldId id="262" r:id="rId14"/>
    <p:sldId id="265" r:id="rId15"/>
    <p:sldId id="286" r:id="rId16"/>
    <p:sldId id="287" r:id="rId17"/>
    <p:sldId id="288" r:id="rId18"/>
    <p:sldId id="285" r:id="rId19"/>
    <p:sldId id="289" r:id="rId20"/>
    <p:sldId id="290" r:id="rId21"/>
    <p:sldId id="268" r:id="rId22"/>
    <p:sldId id="263" r:id="rId23"/>
    <p:sldId id="264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8" r:id="rId45"/>
    <p:sldId id="291" r:id="rId46"/>
    <p:sldId id="319" r:id="rId47"/>
    <p:sldId id="26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9BCB"/>
    <a:srgbClr val="5EC2C4"/>
    <a:srgbClr val="006794"/>
    <a:srgbClr val="F2F2F2"/>
    <a:srgbClr val="0097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8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9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3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5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3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8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79C0-B892-4439-876C-102D9BCB0DA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51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265" y="1668694"/>
            <a:ext cx="8684813" cy="437225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딥러닝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실시간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철도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장애물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감지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및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식별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시스템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9A455A-21AE-47E8-B099-21E31283E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65" y="644882"/>
            <a:ext cx="8915401" cy="925789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Real-time image-based obstacle detection and identification system using deep learning on railroad tracks environments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4E7A4-E5A6-4BAC-A9E6-FC4DF3A732EF}"/>
              </a:ext>
            </a:extLst>
          </p:cNvPr>
          <p:cNvSpPr txBox="1"/>
          <p:nvPr/>
        </p:nvSpPr>
        <p:spPr>
          <a:xfrm>
            <a:off x="210071" y="2666836"/>
            <a:ext cx="4351352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Presenter : Kim Minseok</a:t>
            </a:r>
          </a:p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Software Department In Soongsil Univ.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80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EF4E73-38F6-42EE-8D17-8127BAD1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587"/>
            <a:ext cx="9144000" cy="48548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A784DB-293E-453D-A58C-F2BEF11ED54E}"/>
              </a:ext>
            </a:extLst>
          </p:cNvPr>
          <p:cNvSpPr/>
          <p:nvPr/>
        </p:nvSpPr>
        <p:spPr>
          <a:xfrm>
            <a:off x="4684088" y="4253435"/>
            <a:ext cx="825909" cy="660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3300E68-CDC8-420C-9771-6C0BC3ED5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DC3251-7F47-4FBA-B7CA-0BF57EB5C4F5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D5E47-6F80-4E4A-A429-9649FBC3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6" y="936676"/>
            <a:ext cx="8191307" cy="45202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7089A9-69FE-4924-A976-9DB3222B681D}"/>
              </a:ext>
            </a:extLst>
          </p:cNvPr>
          <p:cNvSpPr/>
          <p:nvPr/>
        </p:nvSpPr>
        <p:spPr>
          <a:xfrm>
            <a:off x="129785" y="6130429"/>
            <a:ext cx="7273905" cy="674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Masato Ukai, Bogdan Tomoyuki Nassu, Nozomi Nagamine, Masato Watanabe, Takayuki Inaba; “Obstacle Detection on Railway Track by Fusing Radar and Image Sensor”, 2011 </a:t>
            </a:r>
            <a:r>
              <a:rPr lang="en-US" altLang="ko-KR" sz="800">
                <a:solidFill>
                  <a:prstClr val="white"/>
                </a:solidFill>
              </a:rPr>
              <a:t>2p table 1, figure 1 (https://www.semanticscholar.org/paper/Obstacle-Detection-on-Railway-Track-by-Fusing-Radar-Ukai-Nassu/d0ba8b60980b940446f581ba87f871a325cf3cca)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EFBDB82-51D7-4526-89EB-2FF877C22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0F3086-A73B-44DD-AE0C-0708B8E8D38E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9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842344" cy="949643"/>
          </a:xfrm>
        </p:spPr>
        <p:txBody>
          <a:bodyPr>
            <a:noAutofit/>
          </a:bodyPr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Tech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Models and visualization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2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89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Model : U-net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Used model for railway tracking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778E4-4D44-46BC-B0E3-46F27DEFBC0A}"/>
              </a:ext>
            </a:extLst>
          </p:cNvPr>
          <p:cNvSpPr txBox="1"/>
          <p:nvPr/>
        </p:nvSpPr>
        <p:spPr>
          <a:xfrm>
            <a:off x="949797" y="2659559"/>
            <a:ext cx="6040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+mj-ea"/>
                <a:ea typeface="+mj-ea"/>
              </a:rPr>
              <a:t>Benefit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F7934-8D13-4AA2-84FA-9C417297C472}"/>
              </a:ext>
            </a:extLst>
          </p:cNvPr>
          <p:cNvSpPr/>
          <p:nvPr/>
        </p:nvSpPr>
        <p:spPr>
          <a:xfrm>
            <a:off x="761017" y="2771350"/>
            <a:ext cx="117988" cy="502729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3BC37-FEB1-401A-ACCB-224422866AFF}"/>
              </a:ext>
            </a:extLst>
          </p:cNvPr>
          <p:cNvSpPr txBox="1"/>
          <p:nvPr/>
        </p:nvSpPr>
        <p:spPr>
          <a:xfrm>
            <a:off x="761017" y="3547414"/>
            <a:ext cx="7728154" cy="26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Suitable for image processing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Fast speed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Don’t fall for a trade off by patch size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We need detail probability graph</a:t>
            </a:r>
          </a:p>
        </p:txBody>
      </p:sp>
    </p:spTree>
    <p:extLst>
      <p:ext uri="{BB962C8B-B14F-4D97-AF65-F5344CB8AC3E}">
        <p14:creationId xmlns:p14="http://schemas.microsoft.com/office/powerpoint/2010/main" val="334348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unet ì¤ëªì ëí ì´ë¯¸ì§ ê²ìê²°ê³¼">
            <a:extLst>
              <a:ext uri="{FF2B5EF4-FFF2-40B4-BE49-F238E27FC236}">
                <a16:creationId xmlns:a16="http://schemas.microsoft.com/office/drawing/2014/main" id="{54692E34-8414-4A6B-AB9E-2E2D9BF9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1" y="1102321"/>
            <a:ext cx="7175857" cy="49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A3442B-EA9E-4E2E-A7A7-1AFDFCAC57BA}"/>
              </a:ext>
            </a:extLst>
          </p:cNvPr>
          <p:cNvSpPr/>
          <p:nvPr/>
        </p:nvSpPr>
        <p:spPr>
          <a:xfrm>
            <a:off x="129785" y="6272013"/>
            <a:ext cx="7273905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lang="en-US" altLang="ko-KR" sz="800">
                <a:solidFill>
                  <a:prstClr val="white"/>
                </a:solidFill>
              </a:rPr>
              <a:t>https://github.com/zhixuhao/unet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8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CEFAB397-D9E2-4F53-BA42-25E16FA8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pic>
        <p:nvPicPr>
          <p:cNvPr id="7" name="그림 6" descr="동물, 무척추동물이(가) 표시된 사진&#10;&#10;자동 생성된 설명">
            <a:extLst>
              <a:ext uri="{FF2B5EF4-FFF2-40B4-BE49-F238E27FC236}">
                <a16:creationId xmlns:a16="http://schemas.microsoft.com/office/drawing/2014/main" id="{B8D8C42E-3276-49B7-A772-57DAED6AB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32716"/>
            <a:ext cx="3657600" cy="205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9B4CD0-703D-498F-B4AE-BC1C0C322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369"/>
          <a:stretch/>
        </p:blipFill>
        <p:spPr>
          <a:xfrm>
            <a:off x="4793840" y="3732716"/>
            <a:ext cx="3648075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Original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Mask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Predicted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180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+mj-ea"/>
                <a:ea typeface="+mj-ea"/>
              </a:rPr>
              <a:t>Limitness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far distance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curve railway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FA84A-C1F2-44EA-B051-DA697B573DB9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30291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C7FB3-50F4-473F-B4F4-BAD9AEC1B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"/>
          <a:stretch/>
        </p:blipFill>
        <p:spPr>
          <a:xfrm>
            <a:off x="4811538" y="3742241"/>
            <a:ext cx="3657600" cy="2057400"/>
          </a:xfrm>
          <a:prstGeom prst="rect">
            <a:avLst/>
          </a:prstGeom>
        </p:spPr>
      </p:pic>
      <p:pic>
        <p:nvPicPr>
          <p:cNvPr id="13" name="그림 12" descr="동물이(가) 표시된 사진&#10;&#10;자동 생성된 설명">
            <a:extLst>
              <a:ext uri="{FF2B5EF4-FFF2-40B4-BE49-F238E27FC236}">
                <a16:creationId xmlns:a16="http://schemas.microsoft.com/office/drawing/2014/main" id="{A4EA736A-37EA-47CF-AB86-7B0371188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42241"/>
            <a:ext cx="3657600" cy="2057400"/>
          </a:xfrm>
          <a:prstGeom prst="rect">
            <a:avLst/>
          </a:prstGeom>
        </p:spPr>
      </p:pic>
      <p:pic>
        <p:nvPicPr>
          <p:cNvPr id="4" name="그림 3" descr="실내, 벽이(가) 표시된 사진&#10;&#10;자동 생성된 설명">
            <a:extLst>
              <a:ext uri="{FF2B5EF4-FFF2-40B4-BE49-F238E27FC236}">
                <a16:creationId xmlns:a16="http://schemas.microsoft.com/office/drawing/2014/main" id="{02F96229-3F98-4A90-AD3A-803CAA1E6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Original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Mask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Predic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ed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226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Limitness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blind object</a:t>
            </a:r>
            <a:endParaRPr lang="en-US" altLang="ko-KR" sz="2000"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complex env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Wrong recognization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534F1-7D73-4923-8D6B-9C4B937D255E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40214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39" y="1062646"/>
            <a:ext cx="9719193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j-cs"/>
              </a:rPr>
              <a:t>Model : </a:t>
            </a:r>
            <a:r>
              <a:rPr lang="en-US" altLang="ko-KR" sz="4000">
                <a:solidFill>
                  <a:prstClr val="white"/>
                </a:solidFill>
              </a:rPr>
              <a:t>faster rcnn inception v2 coco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j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1062646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Used model for Obstacle detection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1030" name="Picture 6" descr="https://miro.medium.com/max/1334/1*iWyUwIPO-5kA2ECAfaaPSg.png">
            <a:extLst>
              <a:ext uri="{FF2B5EF4-FFF2-40B4-BE49-F238E27FC236}">
                <a16:creationId xmlns:a16="http://schemas.microsoft.com/office/drawing/2014/main" id="{7426D22D-DBDE-42FA-9981-2E12FD24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37" y="2298280"/>
            <a:ext cx="6884518" cy="43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E616B-B6AA-4508-BC22-F3C1BDCFB5C7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Simulation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86248" y="1062646"/>
            <a:ext cx="7582626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5400">
                <a:solidFill>
                  <a:prstClr val="white"/>
                </a:solidFill>
              </a:rPr>
              <a:t>Risk Quantification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68833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Mixing two models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/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𝐷𝑎𝑛𝑔𝑒𝑟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pt-BR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𝑥𝑚𝑖𝑛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𝑥𝑚𝑎𝑥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𝑦𝑚𝑎𝑥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𝑥𝑚𝑎𝑥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𝑥𝑚𝑖𝑛</m:t>
                          </m:r>
                        </m:den>
                      </m:f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/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&gt;0.75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0.75≥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&gt;0.3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𝐶𝑎𝑢𝑡𝑖𝑜𝑛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≤0.3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𝐹𝑖𝑛𝑒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63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49" y="2157733"/>
            <a:ext cx="2828925" cy="1145763"/>
          </a:xfrm>
        </p:spPr>
        <p:txBody>
          <a:bodyPr>
            <a:noAutofit/>
          </a:bodyPr>
          <a:lstStyle/>
          <a:p>
            <a:pPr algn="l"/>
            <a:r>
              <a:rPr lang="en-US" altLang="ko-KR" sz="4400">
                <a:solidFill>
                  <a:schemeClr val="bg1"/>
                </a:solidFill>
              </a:rPr>
              <a:t>Project Team Member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DA73C-31AD-4912-B6DE-C7906D603801}"/>
              </a:ext>
            </a:extLst>
          </p:cNvPr>
          <p:cNvSpPr/>
          <p:nvPr/>
        </p:nvSpPr>
        <p:spPr>
          <a:xfrm>
            <a:off x="3028949" y="3627961"/>
            <a:ext cx="1970411" cy="970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1. Kim Minseok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2. Lee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Juhui</a:t>
            </a:r>
          </a:p>
        </p:txBody>
      </p:sp>
    </p:spTree>
    <p:extLst>
      <p:ext uri="{BB962C8B-B14F-4D97-AF65-F5344CB8AC3E}">
        <p14:creationId xmlns:p14="http://schemas.microsoft.com/office/powerpoint/2010/main" val="212109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7CEDD9-FB1D-44D6-BB18-AEEC713B8184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Theory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34040-697B-42B1-8FC7-8C647A017515}"/>
              </a:ext>
            </a:extLst>
          </p:cNvPr>
          <p:cNvSpPr txBox="1"/>
          <p:nvPr/>
        </p:nvSpPr>
        <p:spPr>
          <a:xfrm>
            <a:off x="4957893" y="458254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71C03-EC46-4F1F-8733-603E6313C099}"/>
              </a:ext>
            </a:extLst>
          </p:cNvPr>
          <p:cNvSpPr txBox="1"/>
          <p:nvPr/>
        </p:nvSpPr>
        <p:spPr>
          <a:xfrm>
            <a:off x="4572000" y="2543989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60B96-3ABB-4F67-A81B-44194A7E245C}"/>
              </a:ext>
            </a:extLst>
          </p:cNvPr>
          <p:cNvSpPr txBox="1"/>
          <p:nvPr/>
        </p:nvSpPr>
        <p:spPr>
          <a:xfrm>
            <a:off x="2290274" y="1612838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14EE2-8921-41BD-8CC3-61B002B572D1}"/>
              </a:ext>
            </a:extLst>
          </p:cNvPr>
          <p:cNvSpPr txBox="1"/>
          <p:nvPr/>
        </p:nvSpPr>
        <p:spPr>
          <a:xfrm>
            <a:off x="100748" y="1581434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387D5-DE6A-4E0E-A4E4-F9CF08B1D717}"/>
              </a:ext>
            </a:extLst>
          </p:cNvPr>
          <p:cNvSpPr txBox="1"/>
          <p:nvPr/>
        </p:nvSpPr>
        <p:spPr>
          <a:xfrm>
            <a:off x="-352258" y="574755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BA2EF-A322-40D2-A227-29F3DCB83C94}"/>
              </a:ext>
            </a:extLst>
          </p:cNvPr>
          <p:cNvSpPr txBox="1"/>
          <p:nvPr/>
        </p:nvSpPr>
        <p:spPr>
          <a:xfrm>
            <a:off x="2609056" y="116821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6283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625671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In simulated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3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51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C4DC1B6-2B11-47FA-9D78-14168EA2A7C6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Environment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C4AE584-6567-400E-A464-926D043CA1EC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Simulation and test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C64A-511F-4458-B9E3-A3945DAD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4" y="2350945"/>
            <a:ext cx="7587502" cy="42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79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바닥, 실내, 건물이(가) 표시된 사진&#10;&#10;자동 생성된 설명">
            <a:extLst>
              <a:ext uri="{FF2B5EF4-FFF2-40B4-BE49-F238E27FC236}">
                <a16:creationId xmlns:a16="http://schemas.microsoft.com/office/drawing/2014/main" id="{42712C7D-93E0-4796-B840-26B160D4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07FC1C-BF40-46AB-B226-4F46E34F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66417"/>
            <a:ext cx="9078592" cy="51251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1429C-7F87-42FF-A86E-0CAE9B934233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542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D3A8D475-9D5E-42E8-B850-49BB4DF78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56891"/>
            <a:ext cx="9135750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E98D9-1023-4CE4-BA8D-457188D32D9A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655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816131-1282-451B-9571-0958106A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F3143A-E52C-4F62-9B96-A78DE579A35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114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9B0C2-28B3-4595-8408-BD0E56AC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4F81D8-D8FB-4461-844E-56312E5E56D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0696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1CEEB-940D-4E17-914B-43D9FFC78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85470"/>
            <a:ext cx="9078592" cy="5087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163874-C1F5-4AC9-AA4E-18572081282B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34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75536-9B8C-43DA-BC57-8D8B0FB7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85470"/>
            <a:ext cx="909764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80" y="1017767"/>
            <a:ext cx="3727174" cy="93374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080" y="2131046"/>
            <a:ext cx="4068087" cy="3709187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Topic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Tech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8486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174A7-A1A4-46D0-824F-04D8F738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66417"/>
            <a:ext cx="913575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도로이(가) 표시된 사진&#10;&#10;자동 생성된 설명">
            <a:extLst>
              <a:ext uri="{FF2B5EF4-FFF2-40B4-BE49-F238E27FC236}">
                <a16:creationId xmlns:a16="http://schemas.microsoft.com/office/drawing/2014/main" id="{2E6C61F9-22FA-4185-ADFD-CFD78A77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852128"/>
            <a:ext cx="911669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전기톱이(가) 표시된 사진&#10;&#10;자동 생성된 설명">
            <a:extLst>
              <a:ext uri="{FF2B5EF4-FFF2-40B4-BE49-F238E27FC236}">
                <a16:creationId xmlns:a16="http://schemas.microsoft.com/office/drawing/2014/main" id="{4BE15C73-E0C2-40AD-9627-6C2CCDC48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0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0BC5F302-0397-40C1-87E4-6398B69A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테이블이(가) 표시된 사진&#10;&#10;자동 생성된 설명">
            <a:extLst>
              <a:ext uri="{FF2B5EF4-FFF2-40B4-BE49-F238E27FC236}">
                <a16:creationId xmlns:a16="http://schemas.microsoft.com/office/drawing/2014/main" id="{B8357888-FED3-4A27-90FB-4AE74F0CE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47364"/>
            <a:ext cx="909764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3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6C249-DDC1-49BB-9319-ADFC18E5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A453E-1878-4228-B81F-241A562D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도로이(가) 표시된 사진&#10;&#10;자동 생성된 설명">
            <a:extLst>
              <a:ext uri="{FF2B5EF4-FFF2-40B4-BE49-F238E27FC236}">
                <a16:creationId xmlns:a16="http://schemas.microsoft.com/office/drawing/2014/main" id="{8EACD12A-0156-4FC2-950A-DC8A5F78F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52128"/>
            <a:ext cx="909764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전기톱, 바닥이(가) 표시된 사진&#10;&#10;자동 생성된 설명">
            <a:extLst>
              <a:ext uri="{FF2B5EF4-FFF2-40B4-BE49-F238E27FC236}">
                <a16:creationId xmlns:a16="http://schemas.microsoft.com/office/drawing/2014/main" id="{39A87E50-33E0-4119-90BF-5C6B0762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5943"/>
            <a:ext cx="9088118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44E6F-BCDB-4551-BCC8-842E31B1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851" y="2194561"/>
            <a:ext cx="4625671" cy="1234440"/>
          </a:xfrm>
        </p:spPr>
        <p:txBody>
          <a:bodyPr>
            <a:normAutofit/>
          </a:bodyPr>
          <a:lstStyle/>
          <a:p>
            <a:pPr algn="l"/>
            <a:r>
              <a: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  <a:endParaRPr lang="ko-KR" altLang="en-US" sz="7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842344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Needs and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39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5579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22D55-DB8B-4631-9CEA-8358AA68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43F8F-DE7F-4B36-89B6-BE381FAA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1A324-6BF0-4EB2-8711-A6D061A9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5943"/>
            <a:ext cx="910717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9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4B345-3F49-4C4D-82F2-4BFB33B6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1180"/>
            <a:ext cx="908811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Medium"/>
                <a:cs typeface="+mn-cs"/>
              </a:rPr>
              <a:t>Simulation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Medium"/>
              <a:cs typeface="+mn-cs"/>
            </a:endParaRP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4AC375DD-2395-4012-A3F7-1D080917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56891"/>
            <a:ext cx="910717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805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More data is needed for training. Overall recognition rate is too low.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Some object is recognized to different object or tracks.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Specially, hardly recognize tracks at night.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latin typeface="+mj-ea"/>
                <a:ea typeface="+mj-ea"/>
              </a:rPr>
              <a:t>Low recognition rate</a:t>
            </a:r>
            <a:endParaRPr lang="ko-KR" altLang="ko-KR" sz="200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To apply in real 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train system, Speed must be fast.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First 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we expect speed about 30 frame per sec.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However, our result is about 5 frame per sec. Speed needs improvement.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Low speed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49" y="4563216"/>
            <a:ext cx="842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To improve recognition rate, we decide to choose only 4 object to detect.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But in simulation, there are lots of objects we don’t train are detected.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This can reduce the reliability of our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50" y="4039996"/>
            <a:ext cx="587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Unexpected object recognition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5337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What to improve that I think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6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If someone ask </a:t>
            </a: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you about weather or light environment condition, you should be able to explain about this problem. Make counterplan for question.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758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/>
                </a:solidFill>
                <a:latin typeface="KoPub돋움체 Bold"/>
                <a:ea typeface="KoPub돋움체 Bold"/>
              </a:rPr>
              <a:t>Make counterplan for weather, light condition</a:t>
            </a:r>
            <a:endParaRPr kumimoji="0" lang="ko-KR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</a:rPr>
              <a:t>We have 2 computers for deep learning. You better use this, not your notebook. Make enough data first, request and run training on computer for deep learning.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Ask for h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ardware support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50" y="4563216"/>
            <a:ext cx="790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Add more detail about object. For example, there is difference of risk between a standing person and a lying person. </a:t>
            </a:r>
            <a:r>
              <a:rPr lang="en-US" altLang="ko-KR"/>
              <a:t>Bring results by reflecting these specific situations on the object.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49" y="4039996"/>
            <a:ext cx="8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Consider object in the real world, and add detail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8027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prstClr val="white"/>
                </a:solidFill>
                <a:latin typeface="KoPub돋움체 Bold"/>
                <a:ea typeface="KoPub돋움체 Bold"/>
              </a:rPr>
              <a:t>The improvements that the professor said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76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4258"/>
            <a:ext cx="9144000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>
                <a:latin typeface="+mn-ea"/>
                <a:ea typeface="+mn-ea"/>
              </a:rPr>
              <a:t>Thank you for listening</a:t>
            </a:r>
            <a:br>
              <a:rPr lang="en-US" altLang="ko-KR" sz="4000"/>
            </a:br>
            <a:r>
              <a:rPr lang="en-US" altLang="ko-KR" sz="6700"/>
              <a:t>QnA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3294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35" y="1186326"/>
            <a:ext cx="9018165" cy="973497"/>
          </a:xfrm>
        </p:spPr>
        <p:txBody>
          <a:bodyPr>
            <a:noAutofit/>
          </a:bodyPr>
          <a:lstStyle/>
          <a:p>
            <a:pPr algn="l"/>
            <a:r>
              <a:rPr lang="en-US" altLang="ko-KR" sz="4800">
                <a:solidFill>
                  <a:schemeClr val="bg1"/>
                </a:solidFill>
              </a:rPr>
              <a:t>Railway Obstacle Detector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01" y="992513"/>
            <a:ext cx="5429687" cy="38762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Technology For Train Autonomous Driving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255562-C167-426F-BB02-9CF1E5B0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256"/>
            <a:ext cx="6120424" cy="4237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428DB9-D583-4643-B047-305E23F5A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9" r="20177"/>
          <a:stretch/>
        </p:blipFill>
        <p:spPr>
          <a:xfrm>
            <a:off x="5681078" y="2496712"/>
            <a:ext cx="3197450" cy="3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https://www.youtube.com/watch?v=JGw6QpYShgY</a:t>
            </a:r>
            <a:endParaRPr lang="en-US" altLang="ko-KR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3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F90E130B-12D3-481A-B886-AA3AF061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18967"/>
          <a:stretch/>
        </p:blipFill>
        <p:spPr bwMode="auto">
          <a:xfrm>
            <a:off x="319563" y="2390205"/>
            <a:ext cx="4134886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4688C848-0471-440E-8AFE-F19D0407D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/>
          <a:stretch/>
        </p:blipFill>
        <p:spPr bwMode="auto">
          <a:xfrm>
            <a:off x="4581222" y="2390204"/>
            <a:ext cx="4293625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946EB038-2FEB-4D3C-989C-AF7FACFF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1" y="2390204"/>
            <a:ext cx="8632824" cy="305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4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F0C6BF-2F9D-436C-A682-CBE326B7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952"/>
            <a:ext cx="9144000" cy="485104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3DAEFD-462A-4D8F-A632-5F05E3F5A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E368B-5F0A-4E80-A434-7F8CDA0632A0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30435E-180F-4B6F-9791-E1A0E773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022"/>
            <a:ext cx="9144000" cy="4883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CB5D433-972A-4E96-96AF-7EE917E6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87E16-001B-4A48-8ABE-111D027FAC3B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56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</TotalTime>
  <Words>626</Words>
  <Application>Microsoft Office PowerPoint</Application>
  <PresentationFormat>화면 슬라이드 쇼(4:3)</PresentationFormat>
  <Paragraphs>128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KoPubWorld돋움체 Bold</vt:lpstr>
      <vt:lpstr>KoPubWorld돋움체 Medium</vt:lpstr>
      <vt:lpstr>KoPub돋움체 Bold</vt:lpstr>
      <vt:lpstr>KoPub돋움체 Medium</vt:lpstr>
      <vt:lpstr>Arial</vt:lpstr>
      <vt:lpstr>Cambria Math</vt:lpstr>
      <vt:lpstr>Office 테마</vt:lpstr>
      <vt:lpstr>Real-time image-based obstacle detection and identification system using deep learning on railroad tracks environments</vt:lpstr>
      <vt:lpstr>Project Team Member</vt:lpstr>
      <vt:lpstr>Contents</vt:lpstr>
      <vt:lpstr>Topic</vt:lpstr>
      <vt:lpstr>Railway Obstacle Detector</vt:lpstr>
      <vt:lpstr>In previous research, a system fixed to the track is used</vt:lpstr>
      <vt:lpstr>In previous research, a system fixed to the track is used</vt:lpstr>
      <vt:lpstr>Exist study</vt:lpstr>
      <vt:lpstr>Exist study</vt:lpstr>
      <vt:lpstr>Exist study</vt:lpstr>
      <vt:lpstr>Exist study</vt:lpstr>
      <vt:lpstr>Tech</vt:lpstr>
      <vt:lpstr>PowerPoint 프레젠테이션</vt:lpstr>
      <vt:lpstr>U-net</vt:lpstr>
      <vt:lpstr>U-net</vt:lpstr>
      <vt:lpstr>U-net</vt:lpstr>
      <vt:lpstr>PowerPoint 프레젠테이션</vt:lpstr>
      <vt:lpstr>PowerPoint 프레젠테이션</vt:lpstr>
      <vt:lpstr>PowerPoint 프레젠테이션</vt:lpstr>
      <vt:lpstr>PowerPoint 프레젠테이션</vt:lpstr>
      <vt:lpstr>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listening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숭실대학교 입학설명회</dc:title>
  <dc:creator>김민석</dc:creator>
  <cp:lastModifiedBy>민석 김</cp:lastModifiedBy>
  <cp:revision>82</cp:revision>
  <dcterms:created xsi:type="dcterms:W3CDTF">2019-06-06T05:10:28Z</dcterms:created>
  <dcterms:modified xsi:type="dcterms:W3CDTF">2019-10-29T04:47:52Z</dcterms:modified>
</cp:coreProperties>
</file>